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853" r:id="rId1"/>
  </p:sldMasterIdLst>
  <p:notesMasterIdLst>
    <p:notesMasterId r:id="rId26"/>
  </p:notesMasterIdLst>
  <p:sldIdLst>
    <p:sldId id="256" r:id="rId2"/>
    <p:sldId id="267" r:id="rId3"/>
    <p:sldId id="268" r:id="rId4"/>
    <p:sldId id="273" r:id="rId5"/>
    <p:sldId id="257" r:id="rId6"/>
    <p:sldId id="262" r:id="rId7"/>
    <p:sldId id="258" r:id="rId8"/>
    <p:sldId id="289" r:id="rId9"/>
    <p:sldId id="269" r:id="rId10"/>
    <p:sldId id="290" r:id="rId11"/>
    <p:sldId id="276" r:id="rId12"/>
    <p:sldId id="260" r:id="rId13"/>
    <p:sldId id="281" r:id="rId14"/>
    <p:sldId id="282" r:id="rId15"/>
    <p:sldId id="292" r:id="rId16"/>
    <p:sldId id="291" r:id="rId17"/>
    <p:sldId id="275" r:id="rId18"/>
    <p:sldId id="279" r:id="rId19"/>
    <p:sldId id="284" r:id="rId20"/>
    <p:sldId id="286" r:id="rId21"/>
    <p:sldId id="285" r:id="rId22"/>
    <p:sldId id="271" r:id="rId23"/>
    <p:sldId id="265" r:id="rId24"/>
    <p:sldId id="28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584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3" d="100"/>
          <a:sy n="73" d="100"/>
        </p:scale>
        <p:origin x="-3456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 sz="3200"/>
            </a:pPr>
            <a:r>
              <a:rPr lang="en-US" sz="3000" dirty="0"/>
              <a:t>Multiple Choice vs. Performance Based</a:t>
            </a:r>
          </a:p>
        </c:rich>
      </c:tx>
      <c:layout>
        <c:manualLayout>
          <c:xMode val="edge"/>
          <c:yMode val="edge"/>
          <c:x val="0.150904608245224"/>
          <c:y val="0.059419014084507"/>
        </c:manualLayout>
      </c:layout>
    </c:title>
    <c:plotArea>
      <c:layout>
        <c:manualLayout>
          <c:layoutTarget val="inner"/>
          <c:xMode val="edge"/>
          <c:yMode val="edge"/>
          <c:x val="0.1730002041028"/>
          <c:y val="0.222635196018631"/>
          <c:w val="0.701539658048954"/>
          <c:h val="0.649189031828768"/>
        </c:manualLayout>
      </c:layout>
      <c:barChart>
        <c:barDir val="col"/>
        <c:grouping val="clustered"/>
        <c:ser>
          <c:idx val="0"/>
          <c:order val="0"/>
          <c:tx>
            <c:v>Teacher 1</c:v>
          </c:tx>
          <c:spPr>
            <a:solidFill>
              <a:srgbClr val="FFE324"/>
            </a:solidFill>
            <a:ln w="31750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c:spPr>
          <c:cat>
            <c:strRef>
              <c:f>Sheet1!$B$1:$C$1</c:f>
              <c:strCache>
                <c:ptCount val="2"/>
                <c:pt idx="0">
                  <c:v>MC</c:v>
                </c:pt>
                <c:pt idx="1">
                  <c:v>PB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69.0</c:v>
                </c:pt>
                <c:pt idx="1">
                  <c:v>95.0</c:v>
                </c:pt>
              </c:numCache>
            </c:numRef>
          </c:val>
        </c:ser>
        <c:ser>
          <c:idx val="1"/>
          <c:order val="1"/>
          <c:tx>
            <c:v>Teacher 2</c:v>
          </c:tx>
          <c:spPr>
            <a:solidFill>
              <a:srgbClr val="FFA610"/>
            </a:solidFill>
            <a:ln w="31750" cap="flat" cmpd="sng" algn="ctr">
              <a:solidFill>
                <a:prstClr val="white"/>
              </a:solidFill>
              <a:prstDash val="solid"/>
              <a:round/>
              <a:headEnd type="none" w="med" len="med"/>
              <a:tailEnd type="none" w="med" len="med"/>
            </a:ln>
            <a:effectLst/>
          </c:spPr>
          <c:cat>
            <c:strRef>
              <c:f>Sheet1!$B$1:$C$1</c:f>
              <c:strCache>
                <c:ptCount val="2"/>
                <c:pt idx="0">
                  <c:v>MC</c:v>
                </c:pt>
                <c:pt idx="1">
                  <c:v>PB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30.0</c:v>
                </c:pt>
                <c:pt idx="1">
                  <c:v>80.0</c:v>
                </c:pt>
              </c:numCache>
            </c:numRef>
          </c:val>
        </c:ser>
        <c:axId val="258830184"/>
        <c:axId val="209497896"/>
      </c:barChart>
      <c:catAx>
        <c:axId val="25883018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3000" dirty="0"/>
                  <a:t>Test Type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209497896"/>
        <c:crosses val="autoZero"/>
        <c:auto val="1"/>
        <c:lblAlgn val="ctr"/>
        <c:lblOffset val="100"/>
      </c:catAx>
      <c:valAx>
        <c:axId val="20949789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3200"/>
                </a:pPr>
                <a:r>
                  <a:rPr lang="en-US" sz="3200" dirty="0" smtClean="0"/>
                  <a:t>Mean </a:t>
                </a:r>
                <a:r>
                  <a:rPr lang="en-US" sz="3200" dirty="0" smtClean="0"/>
                  <a:t>Grade</a:t>
                </a:r>
                <a:endParaRPr lang="en-US" sz="3200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258830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466813531965"/>
          <c:y val="0.446613414575713"/>
          <c:w val="0.194749856348149"/>
          <c:h val="0.259818362588044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spPr>
    <a:ln>
      <a:solidFill>
        <a:srgbClr val="FFFFFF"/>
      </a:solidFill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72BFC-C9BC-654E-A17A-73D22964FC99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27121B-E012-EE42-9D12-17C19B3F9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27121B-E012-EE42-9D12-17C19B3F94F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6388" y="739588"/>
            <a:ext cx="8513762" cy="2729753"/>
          </a:xfrm>
        </p:spPr>
        <p:txBody>
          <a:bodyPr>
            <a:noAutofit/>
          </a:bodyPr>
          <a:lstStyle>
            <a:lvl1pPr algn="l">
              <a:lnSpc>
                <a:spcPts val="10800"/>
              </a:lnSpc>
              <a:defRPr sz="10000" b="1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6388" y="3505200"/>
            <a:ext cx="4683050" cy="1344706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4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75294"/>
            <a:ext cx="1600200" cy="365125"/>
          </a:xfrm>
        </p:spPr>
        <p:txBody>
          <a:bodyPr/>
          <a:lstStyle>
            <a:lvl1pPr>
              <a:defRPr sz="1100">
                <a:solidFill>
                  <a:schemeClr val="tx2"/>
                </a:solidFill>
              </a:defRPr>
            </a:lvl1pPr>
          </a:lstStyle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275294"/>
            <a:ext cx="5638800" cy="365125"/>
          </a:xfrm>
        </p:spPr>
        <p:txBody>
          <a:bodyPr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275294"/>
            <a:ext cx="609600" cy="365125"/>
          </a:xfrm>
        </p:spPr>
        <p:txBody>
          <a:bodyPr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3" y="1227427"/>
            <a:ext cx="3657600" cy="566738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94096">
            <a:off x="4845353" y="975801"/>
            <a:ext cx="3496570" cy="4747249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3" y="1799793"/>
            <a:ext cx="3657600" cy="399140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319004">
            <a:off x="2075968" y="741009"/>
            <a:ext cx="4914362" cy="3240064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4"/>
          </p:nvPr>
        </p:nvSpPr>
        <p:spPr>
          <a:xfrm rot="21346724">
            <a:off x="436037" y="494284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011" y="4329953"/>
            <a:ext cx="7907151" cy="927847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634196" y="5257800"/>
            <a:ext cx="7904950" cy="990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0" indent="0">
              <a:buNone/>
              <a:defRPr sz="1800"/>
            </a:lvl2pPr>
            <a:lvl3pPr marL="0" indent="0">
              <a:buNone/>
              <a:defRPr sz="1800"/>
            </a:lvl3pPr>
            <a:lvl4pPr marL="0" indent="0">
              <a:buNone/>
              <a:defRPr sz="1800"/>
            </a:lvl4pPr>
            <a:lvl5pPr marL="0" indent="0">
              <a:buNone/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rot="152337">
            <a:off x="4118577" y="735553"/>
            <a:ext cx="4663440" cy="3030003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2400" y="685801"/>
            <a:ext cx="757518" cy="5440680"/>
          </a:xfrm>
        </p:spPr>
        <p:txBody>
          <a:bodyPr vert="eaVert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685801"/>
            <a:ext cx="6561137" cy="5440680"/>
          </a:xfrm>
        </p:spPr>
        <p:txBody>
          <a:bodyPr vert="eaVer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22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8355714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151" y="4822206"/>
            <a:ext cx="8511989" cy="1446975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ts val="13800"/>
              </a:lnSpc>
              <a:defRPr sz="13500" b="1" cap="none" spc="-2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874" y="3525980"/>
            <a:ext cx="4428426" cy="1270752"/>
          </a:xfrm>
        </p:spPr>
        <p:txBody>
          <a:bodyPr lIns="0" tIns="0" rIns="0" bIns="0" anchor="b">
            <a:normAutofit/>
          </a:bodyPr>
          <a:lstStyle>
            <a:lvl1pPr marL="0" indent="0" algn="l">
              <a:buNone/>
              <a:defRPr sz="4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3"/>
          </p:nvPr>
        </p:nvSpPr>
        <p:spPr>
          <a:xfrm rot="21263043">
            <a:off x="5231118" y="261015"/>
            <a:ext cx="3433660" cy="4204035"/>
          </a:xfrm>
          <a:prstGeom prst="rect">
            <a:avLst/>
          </a:prstGeom>
          <a:noFill/>
          <a:ln w="177800" cap="sq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012" y="2057400"/>
            <a:ext cx="3863788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6" y="2057400"/>
            <a:ext cx="3867912" cy="4068763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5545" y="1546412"/>
            <a:ext cx="3867912" cy="464950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936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313" y="1545018"/>
            <a:ext cx="3867912" cy="466344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313" y="2147887"/>
            <a:ext cx="3867912" cy="395128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 flipH="1">
            <a:off x="4574241" y="1694516"/>
            <a:ext cx="18288" cy="438912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tx2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720103"/>
            <a:ext cx="3657600" cy="116205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650" y="658906"/>
            <a:ext cx="3819338" cy="5467258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800"/>
            </a:lvl3pPr>
            <a:lvl4pPr>
              <a:spcBef>
                <a:spcPts val="600"/>
              </a:spcBef>
              <a:defRPr sz="1800"/>
            </a:lvl4pPr>
            <a:lvl5pPr>
              <a:spcBef>
                <a:spcPts val="600"/>
              </a:spcBef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825" y="2877671"/>
            <a:ext cx="3657600" cy="233978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775" y="582706"/>
            <a:ext cx="7918450" cy="78889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8358" y="2044700"/>
            <a:ext cx="7167284" cy="4081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75294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5CCBF63-3272-CA47-A444-02349BBA536C}" type="datetimeFigureOut">
              <a:rPr lang="en-US" smtClean="0"/>
              <a:pPr/>
              <a:t>12/5/12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5318" y="6275294"/>
            <a:ext cx="56432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275294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75D46529-C03E-7B46-BF65-FEF0181133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  <p:sldLayoutId id="2147483865" r:id="rId12"/>
    <p:sldLayoutId id="2147483866" r:id="rId13"/>
    <p:sldLayoutId id="214748386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bg2"/>
        </a:buClr>
        <a:buSzPct val="90000"/>
        <a:buFont typeface="Wingdings 2" pitchFamily="18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2400"/>
            <a:ext cx="9144000" cy="4051300"/>
          </a:xfrm>
        </p:spPr>
        <p:txBody>
          <a:bodyPr>
            <a:noAutofit/>
          </a:bodyPr>
          <a:lstStyle/>
          <a:p>
            <a:pPr algn="ctr">
              <a:lnSpc>
                <a:spcPts val="6700"/>
              </a:lnSpc>
            </a:pPr>
            <a:r>
              <a:rPr lang="en-US" sz="4000" b="0" dirty="0" smtClean="0">
                <a:solidFill>
                  <a:schemeClr val="accent1"/>
                </a:solidFill>
              </a:rPr>
              <a:t>Multiple </a:t>
            </a:r>
            <a:r>
              <a:rPr lang="en-US" sz="4000" b="0" dirty="0" smtClean="0">
                <a:solidFill>
                  <a:schemeClr val="accent1"/>
                </a:solidFill>
              </a:rPr>
              <a:t>Choice vs</a:t>
            </a:r>
            <a:r>
              <a:rPr lang="en-US" sz="4000" b="0" dirty="0" smtClean="0">
                <a:solidFill>
                  <a:schemeClr val="accent1"/>
                </a:solidFill>
              </a:rPr>
              <a:t>. </a:t>
            </a:r>
            <a:r>
              <a:rPr lang="en-US" sz="4000" b="0" dirty="0" smtClean="0">
                <a:solidFill>
                  <a:schemeClr val="accent1"/>
                </a:solidFill>
              </a:rPr>
              <a:t>Performance Based</a:t>
            </a:r>
            <a:br>
              <a:rPr lang="en-US" sz="4000" b="0" dirty="0" smtClean="0">
                <a:solidFill>
                  <a:schemeClr val="accent1"/>
                </a:solidFill>
              </a:rPr>
            </a:br>
            <a:r>
              <a:rPr lang="en-US" sz="4000" b="0" dirty="0" smtClean="0">
                <a:solidFill>
                  <a:schemeClr val="accent1"/>
                </a:solidFill>
              </a:rPr>
              <a:t>Tests in</a:t>
            </a:r>
            <a:br>
              <a:rPr lang="en-US" sz="4000" b="0" dirty="0" smtClean="0">
                <a:solidFill>
                  <a:schemeClr val="accent1"/>
                </a:solidFill>
              </a:rPr>
            </a:br>
            <a:r>
              <a:rPr lang="en-US" sz="4000" b="0" dirty="0" smtClean="0">
                <a:solidFill>
                  <a:schemeClr val="accent1"/>
                </a:solidFill>
              </a:rPr>
              <a:t>High </a:t>
            </a:r>
            <a:r>
              <a:rPr lang="en-US" sz="4000" b="0" dirty="0" smtClean="0">
                <a:solidFill>
                  <a:schemeClr val="accent1"/>
                </a:solidFill>
              </a:rPr>
              <a:t>School Physics Classes</a:t>
            </a:r>
            <a:endParaRPr lang="en-US" sz="4000" b="0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79563" y="5543176"/>
            <a:ext cx="2776073" cy="790388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Katie Wojtas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a MC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Read material</a:t>
            </a:r>
          </a:p>
          <a:p>
            <a:r>
              <a:rPr lang="en-US" sz="2800" dirty="0" smtClean="0"/>
              <a:t>Key points</a:t>
            </a:r>
          </a:p>
          <a:p>
            <a:r>
              <a:rPr lang="en-US" sz="2800" dirty="0" smtClean="0"/>
              <a:t>Consulted existing test banks</a:t>
            </a:r>
          </a:p>
          <a:p>
            <a:r>
              <a:rPr lang="en-US" sz="2800" dirty="0" smtClean="0"/>
              <a:t>Selected questions</a:t>
            </a:r>
          </a:p>
          <a:p>
            <a:r>
              <a:rPr lang="en-US" sz="2800" dirty="0" smtClean="0"/>
              <a:t>Revised test</a:t>
            </a:r>
          </a:p>
          <a:p>
            <a:r>
              <a:rPr lang="en-US" sz="2800" dirty="0" smtClean="0"/>
              <a:t>Professionally reviewed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82706"/>
            <a:ext cx="9144000" cy="788894"/>
          </a:xfrm>
        </p:spPr>
        <p:txBody>
          <a:bodyPr>
            <a:noAutofit/>
          </a:bodyPr>
          <a:lstStyle/>
          <a:p>
            <a:r>
              <a:rPr lang="en-US" sz="4400" dirty="0" smtClean="0"/>
              <a:t>Content on PB Test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Kinematics in 1-D</a:t>
            </a:r>
          </a:p>
          <a:p>
            <a:pPr lvl="1">
              <a:buFont typeface="Arial"/>
              <a:buChar char="•"/>
            </a:pPr>
            <a:r>
              <a:rPr lang="en-US" sz="2600" dirty="0" smtClean="0"/>
              <a:t>Focused on constant velocity</a:t>
            </a:r>
          </a:p>
          <a:p>
            <a:r>
              <a:rPr lang="en-US" sz="2800" dirty="0" smtClean="0"/>
              <a:t>Lab - Velocity of a Motorized Cart</a:t>
            </a:r>
          </a:p>
          <a:p>
            <a:pPr lvl="1"/>
            <a:endParaRPr lang="en-US" sz="26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Expected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1803400"/>
            <a:ext cx="8378825" cy="4902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Those who knew the material</a:t>
            </a:r>
          </a:p>
          <a:p>
            <a:pPr lvl="1">
              <a:spcAft>
                <a:spcPts val="600"/>
              </a:spcAft>
              <a:buFont typeface="Arial"/>
              <a:buChar char="•"/>
            </a:pPr>
            <a:r>
              <a:rPr lang="en-US" sz="2800" dirty="0" smtClean="0"/>
              <a:t>High grades on both tests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Those who kind of knew the material</a:t>
            </a:r>
          </a:p>
          <a:p>
            <a:pPr lvl="1">
              <a:spcAft>
                <a:spcPts val="600"/>
              </a:spcAft>
              <a:buFont typeface="Arial"/>
              <a:buChar char="•"/>
            </a:pPr>
            <a:r>
              <a:rPr lang="en-US" sz="2800" dirty="0" smtClean="0"/>
              <a:t>Higher grade on multiple choice, lower grade on performance based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Those who didn’t know the material</a:t>
            </a:r>
          </a:p>
          <a:p>
            <a:pPr lvl="1">
              <a:spcAft>
                <a:spcPts val="600"/>
              </a:spcAft>
              <a:buFont typeface="Arial"/>
              <a:buChar char="•"/>
            </a:pPr>
            <a:r>
              <a:rPr lang="en-US" sz="2800" dirty="0" smtClean="0"/>
              <a:t>Low grade on both tests</a:t>
            </a:r>
          </a:p>
          <a:p>
            <a:pPr lvl="1">
              <a:buNone/>
            </a:pPr>
            <a:endParaRPr lang="en-US" sz="2800" dirty="0" smtClean="0"/>
          </a:p>
          <a:p>
            <a:pPr lvl="1"/>
            <a:endParaRPr lang="en-US" sz="2800" dirty="0" smtClean="0"/>
          </a:p>
          <a:p>
            <a:pPr lvl="1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1 MC</a:t>
            </a:r>
            <a:endParaRPr lang="en-US" dirty="0"/>
          </a:p>
        </p:txBody>
      </p:sp>
      <p:pic>
        <p:nvPicPr>
          <p:cNvPr id="11" name="Picture 10" descr="Teacher 1 M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304728"/>
            <a:ext cx="6661150" cy="53056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2 MC</a:t>
            </a:r>
            <a:endParaRPr lang="en-US" dirty="0"/>
          </a:p>
        </p:txBody>
      </p:sp>
      <p:pic>
        <p:nvPicPr>
          <p:cNvPr id="5" name="Picture 4" descr="Teacher 2 M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1248832"/>
            <a:ext cx="6032500" cy="54504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1 PB</a:t>
            </a:r>
            <a:endParaRPr lang="en-US" dirty="0"/>
          </a:p>
        </p:txBody>
      </p:sp>
      <p:pic>
        <p:nvPicPr>
          <p:cNvPr id="5" name="Picture 4" descr="Teacher 1 P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500" y="1371600"/>
            <a:ext cx="6578600" cy="52197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Teacher 2 PB</a:t>
            </a:r>
            <a:endParaRPr lang="en-US" dirty="0"/>
          </a:p>
        </p:txBody>
      </p:sp>
      <p:pic>
        <p:nvPicPr>
          <p:cNvPr id="5" name="Picture 4" descr="Teacher 2 P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6668" y="1371600"/>
            <a:ext cx="6583531" cy="52959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Teacher 1:</a:t>
            </a:r>
          </a:p>
          <a:p>
            <a:pPr lvl="1">
              <a:buFont typeface="Arial"/>
              <a:buChar char="•"/>
            </a:pPr>
            <a:r>
              <a:rPr lang="en-US" sz="2800" dirty="0" smtClean="0"/>
              <a:t>MC Mean - 68.53</a:t>
            </a:r>
          </a:p>
          <a:p>
            <a:pPr lvl="1">
              <a:spcAft>
                <a:spcPts val="600"/>
              </a:spcAft>
              <a:buFont typeface="Arial"/>
              <a:buChar char="•"/>
            </a:pPr>
            <a:r>
              <a:rPr lang="en-US" sz="2800" dirty="0" smtClean="0"/>
              <a:t>PB Mean   - 95.29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Teacher</a:t>
            </a:r>
            <a:r>
              <a:rPr lang="en-US" sz="2800" dirty="0" smtClean="0"/>
              <a:t> 2:</a:t>
            </a:r>
            <a:endParaRPr lang="en-US" sz="2800" dirty="0" smtClean="0"/>
          </a:p>
          <a:p>
            <a:pPr lvl="1">
              <a:buFont typeface="Arial"/>
              <a:buChar char="•"/>
            </a:pPr>
            <a:r>
              <a:rPr lang="en-US" sz="2800" dirty="0" smtClean="0"/>
              <a:t>MC </a:t>
            </a:r>
            <a:r>
              <a:rPr lang="en-US" sz="2800" dirty="0" smtClean="0"/>
              <a:t>Mean - 29.13</a:t>
            </a:r>
          </a:p>
          <a:p>
            <a:pPr lvl="1">
              <a:buFont typeface="Arial"/>
              <a:buChar char="•"/>
            </a:pPr>
            <a:r>
              <a:rPr lang="en-US" sz="2800" dirty="0" smtClean="0"/>
              <a:t>PB Mean   - 79.52</a:t>
            </a:r>
          </a:p>
          <a:p>
            <a:pPr lvl="1">
              <a:buNone/>
            </a:pPr>
            <a:endParaRPr lang="en-US" sz="2800" dirty="0" smtClean="0"/>
          </a:p>
          <a:p>
            <a:pPr lvl="1"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358" y="2044700"/>
            <a:ext cx="7167284" cy="45339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Teacher 1- much higher grades than Teacher 2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Why?</a:t>
            </a:r>
          </a:p>
          <a:p>
            <a:pPr lvl="1">
              <a:spcAft>
                <a:spcPts val="600"/>
              </a:spcAft>
              <a:buFont typeface="Arial"/>
              <a:buChar char="•"/>
            </a:pPr>
            <a:r>
              <a:rPr lang="en-US" sz="2800" dirty="0" smtClean="0"/>
              <a:t>Incentive</a:t>
            </a:r>
          </a:p>
          <a:p>
            <a:pPr lvl="2">
              <a:spcAft>
                <a:spcPts val="600"/>
              </a:spcAft>
              <a:buFont typeface="Wingdings" charset="2"/>
              <a:buChar char="§"/>
            </a:pPr>
            <a:r>
              <a:rPr lang="en-US" sz="2800" dirty="0" smtClean="0"/>
              <a:t>Teacher 1 - incentive</a:t>
            </a:r>
          </a:p>
          <a:p>
            <a:pPr lvl="2">
              <a:spcAft>
                <a:spcPts val="600"/>
              </a:spcAft>
              <a:buFont typeface="Wingdings" charset="2"/>
              <a:buChar char="§"/>
            </a:pPr>
            <a:r>
              <a:rPr lang="en-US" sz="2800" dirty="0" smtClean="0"/>
              <a:t>Teacher 2 - no incentive</a:t>
            </a:r>
            <a:endParaRPr lang="en-US" sz="2600" dirty="0" smtClean="0"/>
          </a:p>
          <a:p>
            <a:pPr lvl="1">
              <a:spcAft>
                <a:spcPts val="600"/>
              </a:spcAft>
              <a:buFont typeface="Arial"/>
              <a:buChar char="•"/>
            </a:pPr>
            <a:r>
              <a:rPr lang="en-US" sz="2800" dirty="0" smtClean="0"/>
              <a:t>Level of math</a:t>
            </a:r>
          </a:p>
          <a:p>
            <a:pPr lvl="1">
              <a:buNone/>
            </a:pPr>
            <a:endParaRPr lang="en-US" sz="26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358" y="2374900"/>
            <a:ext cx="7167284" cy="40814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Overall better </a:t>
            </a:r>
            <a:r>
              <a:rPr lang="en-US" sz="2800" dirty="0" smtClean="0"/>
              <a:t>on PB than MC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Why</a:t>
            </a:r>
            <a:r>
              <a:rPr lang="en-US" sz="2800" dirty="0" smtClean="0"/>
              <a:t>?</a:t>
            </a:r>
          </a:p>
          <a:p>
            <a:pPr lvl="1">
              <a:spcAft>
                <a:spcPts val="600"/>
              </a:spcAft>
              <a:buFont typeface="Arial"/>
              <a:buChar char="•"/>
            </a:pPr>
            <a:r>
              <a:rPr lang="en-US" sz="2800" dirty="0" smtClean="0"/>
              <a:t>Easier test</a:t>
            </a:r>
          </a:p>
          <a:p>
            <a:pPr lvl="1">
              <a:buFont typeface="Arial"/>
              <a:buChar char="•"/>
            </a:pPr>
            <a:r>
              <a:rPr lang="en-US" sz="2800" dirty="0" smtClean="0"/>
              <a:t>Knew information </a:t>
            </a:r>
            <a:r>
              <a:rPr lang="en-US" sz="2800" dirty="0" smtClean="0"/>
              <a:t>better</a:t>
            </a:r>
          </a:p>
          <a:p>
            <a:pPr lvl="1"/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229600" cy="51990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Majority tests m</a:t>
            </a:r>
            <a:r>
              <a:rPr lang="en-US" sz="3200" dirty="0" smtClean="0"/>
              <a:t>ultiple</a:t>
            </a:r>
            <a:r>
              <a:rPr lang="en-US" sz="3200" dirty="0"/>
              <a:t>-</a:t>
            </a:r>
            <a:r>
              <a:rPr lang="en-US" sz="3200" dirty="0" smtClean="0"/>
              <a:t>choice (MC)</a:t>
            </a:r>
          </a:p>
          <a:p>
            <a:pPr lvl="1">
              <a:buFont typeface="Arial"/>
              <a:buChar char="•"/>
            </a:pPr>
            <a:r>
              <a:rPr lang="en-US" sz="3200" dirty="0" smtClean="0"/>
              <a:t>Effective?</a:t>
            </a:r>
          </a:p>
          <a:p>
            <a:r>
              <a:rPr lang="en-US" sz="3200" dirty="0" smtClean="0"/>
              <a:t>M</a:t>
            </a:r>
            <a:r>
              <a:rPr lang="en-US" sz="3200" dirty="0" smtClean="0"/>
              <a:t>ay </a:t>
            </a:r>
            <a:r>
              <a:rPr lang="en-US" sz="3200" dirty="0"/>
              <a:t>not adequately assess student </a:t>
            </a:r>
            <a:r>
              <a:rPr lang="en-US" sz="3200" dirty="0" smtClean="0"/>
              <a:t>understanding</a:t>
            </a:r>
          </a:p>
          <a:p>
            <a:r>
              <a:rPr lang="en-US" sz="3200" dirty="0" smtClean="0"/>
              <a:t>I</a:t>
            </a:r>
            <a:r>
              <a:rPr lang="en-US" sz="3200" dirty="0" smtClean="0"/>
              <a:t>nvestigate efficacy </a:t>
            </a:r>
            <a:r>
              <a:rPr lang="en-US" sz="3200" dirty="0"/>
              <a:t>of</a:t>
            </a:r>
            <a:r>
              <a:rPr lang="en-US" sz="3200" dirty="0" smtClean="0"/>
              <a:t> MC versus </a:t>
            </a:r>
            <a:r>
              <a:rPr lang="en-US" sz="3200" dirty="0"/>
              <a:t>performance-</a:t>
            </a:r>
            <a:r>
              <a:rPr lang="en-US" sz="3200" dirty="0" smtClean="0"/>
              <a:t>based (PB) tests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358" y="2336800"/>
            <a:ext cx="7167284" cy="40814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Different between teacher 1 and 2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External motivation did not </a:t>
            </a:r>
            <a:r>
              <a:rPr lang="en-US" sz="2800" dirty="0" smtClean="0"/>
              <a:t>effect PB test </a:t>
            </a:r>
            <a:r>
              <a:rPr lang="en-US" sz="2800" dirty="0" smtClean="0"/>
              <a:t>scores</a:t>
            </a:r>
          </a:p>
          <a:p>
            <a:pPr lvl="1">
              <a:spcAft>
                <a:spcPts val="1200"/>
              </a:spcAft>
              <a:buFont typeface="Arial"/>
              <a:buChar char="•"/>
            </a:pPr>
            <a:r>
              <a:rPr lang="en-US" sz="2800" dirty="0" smtClean="0"/>
              <a:t>Both classes performed better on PB regardless of motivation</a:t>
            </a:r>
          </a:p>
          <a:p>
            <a:pPr lvl="1"/>
            <a:endParaRPr lang="en-US" sz="2800" dirty="0" smtClean="0"/>
          </a:p>
          <a:p>
            <a:pPr lvl="1"/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0"/>
            <a:ext cx="7918450" cy="788894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92099" y="788894"/>
          <a:ext cx="8686799" cy="5770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Sources </a:t>
            </a:r>
            <a:r>
              <a:rPr lang="en-US" dirty="0" smtClean="0"/>
              <a:t>of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358" y="2324100"/>
            <a:ext cx="7167284" cy="40814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Tests did not fully cover the same material</a:t>
            </a:r>
          </a:p>
          <a:p>
            <a:r>
              <a:rPr lang="en-US" sz="2800" dirty="0" smtClean="0"/>
              <a:t>MC test covered more material</a:t>
            </a:r>
          </a:p>
          <a:p>
            <a:r>
              <a:rPr lang="en-US" sz="2800" dirty="0" smtClean="0"/>
              <a:t>Bias in grading</a:t>
            </a:r>
          </a:p>
          <a:p>
            <a:r>
              <a:rPr lang="en-US" sz="2800" dirty="0" smtClean="0"/>
              <a:t>Incorrect grading</a:t>
            </a:r>
          </a:p>
          <a:p>
            <a:r>
              <a:rPr lang="en-US" sz="2800" dirty="0" smtClean="0"/>
              <a:t>Deliberate false data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358" y="2044700"/>
            <a:ext cx="7167284" cy="46609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Control all possible variables</a:t>
            </a:r>
            <a:endParaRPr lang="en-US" sz="2800" dirty="0" smtClean="0"/>
          </a:p>
          <a:p>
            <a:r>
              <a:rPr lang="en-US" sz="2800" dirty="0" smtClean="0"/>
              <a:t>Increase number of test subjects</a:t>
            </a:r>
          </a:p>
          <a:p>
            <a:r>
              <a:rPr lang="en-US" sz="2800" dirty="0" smtClean="0"/>
              <a:t>Get background information</a:t>
            </a:r>
          </a:p>
          <a:p>
            <a:r>
              <a:rPr lang="en-US" sz="2800" dirty="0" smtClean="0"/>
              <a:t>Replace PB lab with word problem test</a:t>
            </a:r>
          </a:p>
          <a:p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party</a:t>
            </a:r>
            <a:r>
              <a:rPr lang="en-US" sz="2800" dirty="0" smtClean="0"/>
              <a:t> grading of all tests</a:t>
            </a:r>
          </a:p>
          <a:p>
            <a:r>
              <a:rPr lang="en-US" sz="2800" dirty="0" smtClean="0"/>
              <a:t>Provide incentive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Due to sources of error, results were inconclusive</a:t>
            </a:r>
          </a:p>
          <a:p>
            <a:r>
              <a:rPr lang="en-US" sz="2800" dirty="0" smtClean="0"/>
              <a:t>PB tests yield higher results regardless of incentive</a:t>
            </a:r>
          </a:p>
          <a:p>
            <a:r>
              <a:rPr lang="en-US" sz="2800" dirty="0" smtClean="0"/>
              <a:t>Do we want students to get good grades or learn the material?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82706"/>
            <a:ext cx="9144000" cy="788894"/>
          </a:xfrm>
        </p:spPr>
        <p:txBody>
          <a:bodyPr>
            <a:normAutofit/>
          </a:bodyPr>
          <a:lstStyle/>
          <a:p>
            <a:r>
              <a:rPr lang="en-US" dirty="0" smtClean="0"/>
              <a:t>What is a Multiple Choice Test?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5600"/>
            <a:ext cx="8229600" cy="50673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T</a:t>
            </a:r>
            <a:r>
              <a:rPr lang="en-US" sz="2800" dirty="0" smtClean="0"/>
              <a:t>est with questions having </a:t>
            </a:r>
            <a:r>
              <a:rPr lang="en-US" sz="2800" dirty="0" smtClean="0"/>
              <a:t>many answers from which one is chosen</a:t>
            </a:r>
            <a:endParaRPr lang="en-US" sz="2800" dirty="0" smtClean="0"/>
          </a:p>
          <a:p>
            <a:pPr>
              <a:spcAft>
                <a:spcPts val="600"/>
              </a:spcAft>
            </a:pPr>
            <a:r>
              <a:rPr lang="en-US" sz="2800" dirty="0" smtClean="0"/>
              <a:t>Each question m</a:t>
            </a:r>
            <a:r>
              <a:rPr lang="en-US" sz="2800" dirty="0" smtClean="0"/>
              <a:t>ade up of 2 </a:t>
            </a:r>
            <a:r>
              <a:rPr lang="en-US" sz="2800" dirty="0" smtClean="0"/>
              <a:t>parts</a:t>
            </a:r>
          </a:p>
          <a:p>
            <a:pPr lvl="1">
              <a:spcAft>
                <a:spcPts val="600"/>
              </a:spcAft>
              <a:buFont typeface="Arial"/>
              <a:buChar char="•"/>
            </a:pPr>
            <a:r>
              <a:rPr lang="en-US" sz="2800" dirty="0" smtClean="0"/>
              <a:t>Stem: question</a:t>
            </a:r>
          </a:p>
          <a:p>
            <a:pPr lvl="1">
              <a:spcAft>
                <a:spcPts val="600"/>
              </a:spcAft>
              <a:buFont typeface="Arial"/>
              <a:buChar char="•"/>
            </a:pPr>
            <a:r>
              <a:rPr lang="en-US" sz="2800" dirty="0" smtClean="0"/>
              <a:t>Options:</a:t>
            </a:r>
            <a:r>
              <a:rPr lang="en-US" sz="2800" dirty="0" smtClean="0"/>
              <a:t> also made up </a:t>
            </a:r>
            <a:r>
              <a:rPr lang="en-US" sz="2800" dirty="0" smtClean="0"/>
              <a:t>of</a:t>
            </a:r>
            <a:r>
              <a:rPr lang="en-US" sz="2800" dirty="0" smtClean="0"/>
              <a:t> 2 parts</a:t>
            </a:r>
          </a:p>
          <a:p>
            <a:pPr lvl="2">
              <a:spcAft>
                <a:spcPts val="600"/>
              </a:spcAft>
              <a:buFont typeface="Wingdings" charset="2"/>
              <a:buChar char="§"/>
            </a:pPr>
            <a:r>
              <a:rPr lang="en-US" sz="2800" dirty="0" smtClean="0"/>
              <a:t>The a</a:t>
            </a:r>
            <a:r>
              <a:rPr lang="en-US" sz="2800" dirty="0" smtClean="0"/>
              <a:t>nswer</a:t>
            </a:r>
            <a:endParaRPr lang="en-US" sz="2800" dirty="0" smtClean="0"/>
          </a:p>
          <a:p>
            <a:pPr lvl="2">
              <a:spcAft>
                <a:spcPts val="600"/>
              </a:spcAft>
              <a:buFont typeface="Wingdings" charset="2"/>
              <a:buChar char="§"/>
            </a:pPr>
            <a:r>
              <a:rPr lang="en-US" sz="2800" dirty="0" smtClean="0"/>
              <a:t>Distracters</a:t>
            </a:r>
            <a:r>
              <a:rPr lang="en-US" sz="2800" dirty="0" smtClean="0"/>
              <a:t>- incorrect but tempting options</a:t>
            </a:r>
          </a:p>
          <a:p>
            <a:pPr>
              <a:spcAft>
                <a:spcPts val="600"/>
              </a:spcAft>
            </a:pPr>
            <a:endParaRPr lang="en-US" sz="2800" dirty="0" smtClean="0"/>
          </a:p>
          <a:p>
            <a:pPr lvl="2">
              <a:spcAft>
                <a:spcPts val="600"/>
              </a:spcAft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" y="582706"/>
            <a:ext cx="8978900" cy="788894"/>
          </a:xfrm>
        </p:spPr>
        <p:txBody>
          <a:bodyPr>
            <a:normAutofit/>
          </a:bodyPr>
          <a:lstStyle/>
          <a:p>
            <a:r>
              <a:rPr lang="en-US" dirty="0" smtClean="0"/>
              <a:t>What is a Performance </a:t>
            </a:r>
            <a:r>
              <a:rPr lang="en-US" dirty="0" smtClean="0"/>
              <a:t>Based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2044700"/>
            <a:ext cx="8813800" cy="40814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Test m</a:t>
            </a:r>
            <a:r>
              <a:rPr lang="en-US" sz="2800" dirty="0" smtClean="0"/>
              <a:t>easuring </a:t>
            </a:r>
            <a:r>
              <a:rPr lang="en-US" sz="2800" dirty="0" smtClean="0"/>
              <a:t>students' academic achievement by evaluating performance on hands-on </a:t>
            </a:r>
            <a:r>
              <a:rPr lang="en-US" sz="2800" dirty="0" smtClean="0"/>
              <a:t>tasks</a:t>
            </a:r>
          </a:p>
          <a:p>
            <a:r>
              <a:rPr lang="en-US" sz="2800" dirty="0" smtClean="0"/>
              <a:t>Two types in Physics Class:</a:t>
            </a:r>
          </a:p>
          <a:p>
            <a:pPr lvl="1">
              <a:buFont typeface="Arial"/>
              <a:buChar char="•"/>
            </a:pPr>
            <a:r>
              <a:rPr lang="en-US" sz="2800" dirty="0" smtClean="0"/>
              <a:t>Word Problems</a:t>
            </a:r>
            <a:endParaRPr lang="en-US" sz="2600" dirty="0" smtClean="0"/>
          </a:p>
          <a:p>
            <a:pPr lvl="1">
              <a:buFont typeface="Arial"/>
              <a:buChar char="•"/>
            </a:pPr>
            <a:r>
              <a:rPr lang="en-US" sz="2800" dirty="0" smtClean="0"/>
              <a:t>Lab Test</a:t>
            </a:r>
          </a:p>
          <a:p>
            <a:pPr lvl="2"/>
            <a:endParaRPr lang="en-US" sz="2600" dirty="0" smtClean="0"/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Choice Tests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Advantages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0" y="2011362"/>
            <a:ext cx="4498848" cy="4710113"/>
          </a:xfrm>
        </p:spPr>
        <p:txBody>
          <a:bodyPr>
            <a:noAutofit/>
          </a:bodyPr>
          <a:lstStyle/>
          <a:p>
            <a:r>
              <a:rPr lang="en-US" sz="2400" dirty="0" smtClean="0"/>
              <a:t>Test a wide range of topics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Little to no grading bias</a:t>
            </a:r>
          </a:p>
          <a:p>
            <a:pPr lvl="1">
              <a:spcAft>
                <a:spcPts val="1200"/>
              </a:spcAft>
              <a:buFont typeface="Arial"/>
              <a:buChar char="•"/>
            </a:pPr>
            <a:r>
              <a:rPr lang="en-US" sz="2400" dirty="0" smtClean="0"/>
              <a:t>Only one true </a:t>
            </a:r>
            <a:r>
              <a:rPr lang="en-US" sz="2400" dirty="0" smtClean="0"/>
              <a:t>answer</a:t>
            </a:r>
          </a:p>
          <a:p>
            <a:r>
              <a:rPr lang="en-US" sz="2400" dirty="0" smtClean="0"/>
              <a:t>Easily administered to large groups of people</a:t>
            </a:r>
            <a:endParaRPr lang="en-US" sz="24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200" dirty="0" smtClean="0"/>
              <a:t>Disadvantages</a:t>
            </a:r>
            <a:endParaRPr lang="en-US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63312" y="2011362"/>
            <a:ext cx="4315587" cy="471011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Don’t </a:t>
            </a:r>
            <a:r>
              <a:rPr lang="en-US" sz="2400" dirty="0" smtClean="0"/>
              <a:t>allow students to </a:t>
            </a:r>
            <a:r>
              <a:rPr lang="en-US" sz="2400" dirty="0" smtClean="0"/>
              <a:t>express their thoughts</a:t>
            </a:r>
          </a:p>
          <a:p>
            <a:r>
              <a:rPr lang="en-US" sz="2400" dirty="0" smtClean="0"/>
              <a:t>Memorize facts </a:t>
            </a:r>
            <a:r>
              <a:rPr lang="en-US" sz="2400" dirty="0" smtClean="0"/>
              <a:t>without understanding</a:t>
            </a:r>
            <a:endParaRPr lang="en-US" sz="2400" dirty="0" smtClean="0"/>
          </a:p>
          <a:p>
            <a:pPr>
              <a:spcAft>
                <a:spcPts val="1200"/>
              </a:spcAft>
            </a:pPr>
            <a:r>
              <a:rPr lang="en-US" sz="2400" dirty="0" smtClean="0"/>
              <a:t>May overestimate student’s learning</a:t>
            </a:r>
          </a:p>
          <a:p>
            <a:pPr lvl="1">
              <a:spcAft>
                <a:spcPts val="1200"/>
              </a:spcAft>
              <a:buFont typeface="Arial"/>
              <a:buChar char="•"/>
            </a:pPr>
            <a:r>
              <a:rPr lang="en-US" sz="2400" dirty="0" smtClean="0"/>
              <a:t>Students are able to use elimination process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Based Tests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860925"/>
          </a:xfrm>
        </p:spPr>
        <p:txBody>
          <a:bodyPr>
            <a:noAutofit/>
          </a:bodyPr>
          <a:lstStyle/>
          <a:p>
            <a:r>
              <a:rPr lang="en-US" sz="2200" dirty="0" smtClean="0"/>
              <a:t>A</a:t>
            </a:r>
            <a:r>
              <a:rPr lang="en-US" sz="2200" dirty="0" smtClean="0"/>
              <a:t>ssess </a:t>
            </a:r>
            <a:r>
              <a:rPr lang="en-US" sz="2200" dirty="0" smtClean="0"/>
              <a:t>students from multiple perspectives</a:t>
            </a:r>
            <a:endParaRPr lang="en-US" sz="2200" dirty="0" smtClean="0"/>
          </a:p>
          <a:p>
            <a:r>
              <a:rPr lang="en-US" sz="2200" dirty="0" smtClean="0"/>
              <a:t>Allow </a:t>
            </a:r>
            <a:r>
              <a:rPr lang="en-US" sz="2200" dirty="0" smtClean="0"/>
              <a:t>creativity and expression of </a:t>
            </a:r>
            <a:r>
              <a:rPr lang="en-US" sz="2200" dirty="0" smtClean="0"/>
              <a:t>thoughts </a:t>
            </a:r>
          </a:p>
          <a:p>
            <a:r>
              <a:rPr lang="en-US" sz="2200" dirty="0" smtClean="0"/>
              <a:t>Help teachers understand student’s </a:t>
            </a:r>
            <a:r>
              <a:rPr lang="en-US" sz="2200" dirty="0" smtClean="0"/>
              <a:t>learning and  </a:t>
            </a:r>
            <a:r>
              <a:rPr lang="en-US" sz="2200" dirty="0" smtClean="0"/>
              <a:t>thought process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200" dirty="0" smtClean="0"/>
              <a:t>Time consuming to administer</a:t>
            </a:r>
          </a:p>
          <a:p>
            <a:r>
              <a:rPr lang="en-US" sz="2200" dirty="0" smtClean="0"/>
              <a:t>Time consuming </a:t>
            </a:r>
            <a:r>
              <a:rPr lang="en-US" sz="2200" dirty="0" smtClean="0"/>
              <a:t>to </a:t>
            </a:r>
            <a:r>
              <a:rPr lang="en-US" sz="2200" dirty="0" smtClean="0"/>
              <a:t>grade</a:t>
            </a:r>
            <a:endParaRPr lang="en-US" sz="2200" dirty="0" smtClean="0"/>
          </a:p>
          <a:p>
            <a:r>
              <a:rPr lang="en-US" sz="2200" dirty="0" smtClean="0"/>
              <a:t>Poor design, </a:t>
            </a:r>
            <a:r>
              <a:rPr lang="en-US" sz="2200" dirty="0" smtClean="0"/>
              <a:t>may </a:t>
            </a:r>
            <a:r>
              <a:rPr lang="en-US" sz="2200" dirty="0" smtClean="0"/>
              <a:t>not accurately assess </a:t>
            </a:r>
            <a:r>
              <a:rPr lang="en-US" sz="2200" dirty="0" smtClean="0"/>
              <a:t>student’s </a:t>
            </a:r>
            <a:r>
              <a:rPr lang="en-US" sz="2200" dirty="0" smtClean="0"/>
              <a:t>knowledge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8358" y="2044700"/>
            <a:ext cx="7167284" cy="46101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Find</a:t>
            </a:r>
            <a:r>
              <a:rPr lang="en-US" sz="2800" dirty="0" smtClean="0"/>
              <a:t> </a:t>
            </a:r>
            <a:r>
              <a:rPr lang="en-US" sz="2800" dirty="0" smtClean="0"/>
              <a:t>testing environment</a:t>
            </a:r>
            <a:endParaRPr lang="en-US" sz="2800" dirty="0" smtClean="0"/>
          </a:p>
          <a:p>
            <a:r>
              <a:rPr lang="en-US" sz="2800" dirty="0" smtClean="0"/>
              <a:t>Write</a:t>
            </a:r>
            <a:r>
              <a:rPr lang="en-US" sz="2800" dirty="0" smtClean="0"/>
              <a:t> tests</a:t>
            </a:r>
          </a:p>
          <a:p>
            <a:r>
              <a:rPr lang="en-US" sz="2800" dirty="0" smtClean="0"/>
              <a:t>Administer</a:t>
            </a:r>
          </a:p>
          <a:p>
            <a:r>
              <a:rPr lang="en-US" sz="2800" dirty="0" smtClean="0"/>
              <a:t>Grade</a:t>
            </a:r>
          </a:p>
          <a:p>
            <a:r>
              <a:rPr lang="en-US" sz="2800" dirty="0" smtClean="0"/>
              <a:t>Analyze results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a MC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Read material</a:t>
            </a:r>
          </a:p>
          <a:p>
            <a:r>
              <a:rPr lang="en-US" sz="2800" dirty="0" smtClean="0"/>
              <a:t>Key content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82706"/>
            <a:ext cx="8991600" cy="788894"/>
          </a:xfrm>
        </p:spPr>
        <p:txBody>
          <a:bodyPr>
            <a:normAutofit fontScale="90000"/>
          </a:bodyPr>
          <a:lstStyle/>
          <a:p>
            <a:r>
              <a:rPr lang="en-US" sz="4667" dirty="0" smtClean="0"/>
              <a:t>Writing a MC Test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556" dirty="0" smtClean="0"/>
              <a:t>Content on MC Test</a:t>
            </a:r>
            <a:endParaRPr lang="en-US" sz="3556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75" y="2044700"/>
            <a:ext cx="8201025" cy="46609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1-D </a:t>
            </a:r>
            <a:r>
              <a:rPr lang="en-US" sz="2400" dirty="0" smtClean="0"/>
              <a:t>Kinematics</a:t>
            </a:r>
          </a:p>
          <a:p>
            <a:pPr lvl="1">
              <a:spcAft>
                <a:spcPts val="1800"/>
              </a:spcAft>
              <a:buFont typeface="Arial"/>
              <a:buChar char="•"/>
            </a:pPr>
            <a:r>
              <a:rPr lang="en-US" sz="2400" dirty="0" smtClean="0"/>
              <a:t>Objects in free fall</a:t>
            </a:r>
          </a:p>
          <a:p>
            <a:pPr lvl="1">
              <a:spcAft>
                <a:spcPts val="1800"/>
              </a:spcAft>
              <a:buFont typeface="Arial"/>
              <a:buChar char="•"/>
            </a:pPr>
            <a:r>
              <a:rPr lang="en-US" sz="2400" dirty="0" smtClean="0"/>
              <a:t>Acceleration due to gravity</a:t>
            </a:r>
          </a:p>
          <a:p>
            <a:pPr lvl="1">
              <a:spcAft>
                <a:spcPts val="1800"/>
              </a:spcAft>
              <a:buFont typeface="Arial"/>
              <a:buChar char="•"/>
            </a:pPr>
            <a:r>
              <a:rPr lang="en-US" sz="2400" dirty="0" smtClean="0"/>
              <a:t>Constant velocity</a:t>
            </a:r>
          </a:p>
          <a:p>
            <a:pPr lvl="1">
              <a:spcAft>
                <a:spcPts val="1800"/>
              </a:spcAft>
              <a:buFont typeface="Arial"/>
              <a:buChar char="•"/>
            </a:pPr>
            <a:r>
              <a:rPr lang="en-US" sz="2400" dirty="0" smtClean="0"/>
              <a:t>Constant acceleration - not due to gravity</a:t>
            </a:r>
          </a:p>
          <a:p>
            <a:pPr lvl="1">
              <a:spcAft>
                <a:spcPts val="1800"/>
              </a:spcAft>
              <a:buFont typeface="Arial"/>
              <a:buChar char="•"/>
            </a:pPr>
            <a:r>
              <a:rPr lang="en-US" sz="2400" dirty="0" smtClean="0"/>
              <a:t>Average velocity</a:t>
            </a:r>
          </a:p>
          <a:p>
            <a:pPr lvl="1">
              <a:spcAft>
                <a:spcPts val="1800"/>
              </a:spcAft>
              <a:buFont typeface="Arial"/>
              <a:buChar char="•"/>
            </a:pPr>
            <a:r>
              <a:rPr lang="en-US" sz="2400" dirty="0" smtClean="0"/>
              <a:t>Average acceleration</a:t>
            </a:r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Twilight">
      <a:majorFont>
        <a:latin typeface="Century Gothic"/>
        <a:ea typeface=""/>
        <a:cs typeface=""/>
        <a:font script="Jpan" typeface="ＭＳ Ｐゴシック"/>
      </a:majorFont>
      <a:minorFont>
        <a:latin typeface="Century Gothic"/>
        <a:ea typeface=""/>
        <a:cs typeface=""/>
        <a:font script="Jpan" typeface="ＭＳ Ｐゴシック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0000"/>
              </a:schemeClr>
            </a:gs>
            <a:gs pos="100000">
              <a:schemeClr val="phClr">
                <a:tint val="100000"/>
                <a:shade val="94000"/>
                <a:satMod val="13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60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38100" dist="12700" dir="5400000">
              <a:srgbClr val="FFFFFF">
                <a:alpha val="75000"/>
              </a:srgbClr>
            </a:innerShdw>
            <a:outerShdw blurRad="88900" dist="50800" dir="5400000" sx="102000" sy="102000" algn="tr" rotWithShape="0">
              <a:srgbClr val="808080">
                <a:alpha val="50000"/>
              </a:srgbClr>
            </a:outerShdw>
          </a:effectLst>
        </a:effectStyle>
        <a:effectStyle>
          <a:effectLst>
            <a:outerShdw blurRad="317500" dist="762000" dir="5400000" sy="4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alanced" dir="tl"/>
          </a:scene3d>
          <a:sp3d extrusionH="12700" prstMaterial="softEdge">
            <a:bevelT w="38100" h="1270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200000"/>
              </a:schemeClr>
              <a:schemeClr val="phClr">
                <a:tint val="30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200000"/>
              </a:schemeClr>
              <a:schemeClr val="phClr">
                <a:tint val="5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6278467</TotalTime>
  <Words>535</Words>
  <Application>Microsoft Macintosh PowerPoint</Application>
  <PresentationFormat>On-screen Show (4:3)</PresentationFormat>
  <Paragraphs>128</Paragraphs>
  <Slides>24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Twilight</vt:lpstr>
      <vt:lpstr>Multiple Choice vs. Performance Based Tests in High School Physics Classes</vt:lpstr>
      <vt:lpstr>Introduction</vt:lpstr>
      <vt:lpstr>What is a Multiple Choice Test?</vt:lpstr>
      <vt:lpstr>What is a Performance Based Test</vt:lpstr>
      <vt:lpstr>Multiple Choice Tests</vt:lpstr>
      <vt:lpstr>Performance Based Tests</vt:lpstr>
      <vt:lpstr>Method</vt:lpstr>
      <vt:lpstr>Writing a MC Test</vt:lpstr>
      <vt:lpstr>Writing a MC Test Content on MC Test</vt:lpstr>
      <vt:lpstr>Writing a MC Test</vt:lpstr>
      <vt:lpstr>Content on PB Test</vt:lpstr>
      <vt:lpstr>Expected results</vt:lpstr>
      <vt:lpstr>Teacher 1 MC</vt:lpstr>
      <vt:lpstr>Teacher 2 MC</vt:lpstr>
      <vt:lpstr>Teacher 1 PB</vt:lpstr>
      <vt:lpstr>Teacher 2 PB</vt:lpstr>
      <vt:lpstr>Data</vt:lpstr>
      <vt:lpstr>Results</vt:lpstr>
      <vt:lpstr>Results</vt:lpstr>
      <vt:lpstr>Motivation</vt:lpstr>
      <vt:lpstr>Results</vt:lpstr>
      <vt:lpstr>Possible Sources of Error</vt:lpstr>
      <vt:lpstr>Future Work</vt:lpstr>
      <vt:lpstr>Conclusion</vt:lpstr>
    </vt:vector>
  </TitlesOfParts>
  <Company>Christopher Newport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the Effectiveness of Multiple Choice Tests in High School Physics Classes</dc:title>
  <dc:creator>Katie Wojtas</dc:creator>
  <cp:lastModifiedBy>Katie Wojtas</cp:lastModifiedBy>
  <cp:revision>50</cp:revision>
  <dcterms:created xsi:type="dcterms:W3CDTF">2012-12-05T20:50:30Z</dcterms:created>
  <dcterms:modified xsi:type="dcterms:W3CDTF">2012-12-07T13:49:08Z</dcterms:modified>
</cp:coreProperties>
</file>